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8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smtClean="0"/>
              <a:t>ЦБС </a:t>
            </a:r>
            <a:r>
              <a:rPr lang="ru-RU" sz="1600" dirty="0" err="1" smtClean="0"/>
              <a:t>Верхнеуслонского</a:t>
            </a:r>
            <a:r>
              <a:rPr lang="ru-RU" sz="1600" dirty="0" smtClean="0"/>
              <a:t> муниципального района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1026" name="Picture 2" descr="C:\Users\Galina\Desktop\Новая папка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9"/>
            <a:ext cx="5394176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4885036"/>
            <a:ext cx="5112568" cy="61555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sz="1600" b="1" dirty="0" smtClean="0">
                <a:solidFill>
                  <a:prstClr val="black"/>
                </a:solidFill>
              </a:rPr>
              <a:t>       Большемеминская </a:t>
            </a:r>
            <a:r>
              <a:rPr lang="ru-RU" sz="1600" b="1" dirty="0">
                <a:solidFill>
                  <a:prstClr val="black"/>
                </a:solidFill>
              </a:rPr>
              <a:t>сельская библиотека</a:t>
            </a:r>
          </a:p>
        </p:txBody>
      </p:sp>
    </p:spTree>
    <p:extLst>
      <p:ext uri="{BB962C8B-B14F-4D97-AF65-F5344CB8AC3E}">
        <p14:creationId xmlns:p14="http://schemas.microsoft.com/office/powerpoint/2010/main" val="124602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И</a:t>
            </a:r>
            <a:r>
              <a:rPr lang="ru-RU" sz="1400" dirty="0" smtClean="0"/>
              <a:t>стория </a:t>
            </a:r>
            <a:r>
              <a:rPr lang="ru-RU" sz="1400" dirty="0"/>
              <a:t>взяточничества равна истории существования человечества. В русских летописях первые упоминания датируются XIII веком, правители Руси и России понимали, что с мздоимством нужно бороться любыми способами</a:t>
            </a:r>
            <a:r>
              <a:rPr lang="ru-RU" sz="1400" dirty="0" smtClean="0"/>
              <a:t>. Давайте </a:t>
            </a:r>
            <a:r>
              <a:rPr lang="ru-RU" sz="1400" dirty="0"/>
              <a:t>же посмотрим кто и как искоренял коррупцию: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7931224" cy="384929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 descr="C:\Users\Galina\Desktop\Новая папка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904656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5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Судебник 1497 </a:t>
            </a:r>
            <a:r>
              <a:rPr lang="ru-RU" sz="2000" b="1" dirty="0" smtClean="0"/>
              <a:t>года.  </a:t>
            </a:r>
            <a:br>
              <a:rPr lang="ru-RU" sz="2000" b="1" dirty="0" smtClean="0"/>
            </a:br>
            <a:r>
              <a:rPr lang="ru-RU" sz="2000" dirty="0" smtClean="0"/>
              <a:t>Пионером </a:t>
            </a:r>
            <a:r>
              <a:rPr lang="ru-RU" sz="2000" dirty="0"/>
              <a:t>среди борцов с коррупцией на Руси был Иван III. В 1497 году был принят единый законодательный кодекс страны - Судебник. Именно в этом документе впервые казнокрадство и взяточничество было причислено к уголовному преступлению.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Galina\Desktop\Новая папка\scale_120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5760640" cy="413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6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15274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Судебник 1550 года</a:t>
            </a:r>
            <a:br>
              <a:rPr lang="ru-RU" sz="2000" b="1" dirty="0"/>
            </a:br>
            <a:r>
              <a:rPr lang="ru-RU" sz="2000" dirty="0"/>
              <a:t>Иван Грозный </a:t>
            </a:r>
            <a:r>
              <a:rPr lang="ru-RU" sz="2000" dirty="0" smtClean="0"/>
              <a:t>принял </a:t>
            </a:r>
            <a:r>
              <a:rPr lang="ru-RU" sz="2000" dirty="0"/>
              <a:t>Судебник 1550 года, согласно которому не только получение взятки – мздоимство, но и лихоимство – получение должностным лицом завышенных пошлин, каралось ничем иным как смертной казнью.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492895"/>
            <a:ext cx="5917272" cy="32301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Galina\Desktop\Новая папка\scale_120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15626"/>
            <a:ext cx="5904656" cy="39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05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Соборное </a:t>
            </a:r>
            <a:r>
              <a:rPr lang="ru-RU" sz="1800" b="1" dirty="0"/>
              <a:t>уложение 1649 года </a:t>
            </a:r>
            <a:br>
              <a:rPr lang="ru-RU" sz="1800" b="1" dirty="0"/>
            </a:br>
            <a:r>
              <a:rPr lang="ru-RU" sz="1800" dirty="0"/>
              <a:t>При царе Алексее Михайловиче широкое распространение получило такое коррупционное преступление как: «вымогательство взятки». В суде дела решались в пользу того, кто «больше даст</a:t>
            </a:r>
            <a:r>
              <a:rPr lang="ru-RU" sz="1800" dirty="0" smtClean="0"/>
              <a:t>», </a:t>
            </a:r>
            <a:r>
              <a:rPr lang="ru-RU" sz="1800" dirty="0"/>
              <a:t>его глава месяцами не выплачивал стрельцам жалование, что в конечном итоге привело к первому в истории народному выступлению против коррупции – Медному бунту.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2852937"/>
            <a:ext cx="5040560" cy="2520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Galina\Desktop\Новая папка\scale_1200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14259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9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Указы 1713, 1714, 1715 годов.</a:t>
            </a:r>
            <a:br>
              <a:rPr lang="ru-RU" sz="2000" b="1" dirty="0" smtClean="0"/>
            </a:br>
            <a:r>
              <a:rPr lang="ru-RU" sz="2000" dirty="0" smtClean="0"/>
              <a:t>С </a:t>
            </a:r>
            <a:r>
              <a:rPr lang="ru-RU" sz="2000" dirty="0"/>
              <a:t>расширением штата чиновников возросло количество прецедентов «материальной благодарности чиновников». Петр I видел всю сложившуюся ситуацию и решил начать неравную борьбу с личного примера. Петр Алексеевич стал жить только на свое воинское </a:t>
            </a:r>
            <a:r>
              <a:rPr lang="ru-RU" sz="2000" dirty="0" smtClean="0"/>
              <a:t>жалование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Galina\Desktop\Новая папка\scale_1200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200800" cy="44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8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787208" cy="1584176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 </a:t>
            </a:r>
            <a:r>
              <a:rPr lang="ru-RU" sz="1600" dirty="0" smtClean="0"/>
              <a:t>    </a:t>
            </a:r>
            <a:r>
              <a:rPr lang="ru-RU" sz="1600" dirty="0" smtClean="0"/>
              <a:t>Однако</a:t>
            </a:r>
            <a:r>
              <a:rPr lang="ru-RU" sz="1600" dirty="0"/>
              <a:t>, из этого предприятия ничего не вышло и чиновники не умерили своих аппетитов. Тогда Император переходит к решительным мерам:</a:t>
            </a:r>
            <a:br>
              <a:rPr lang="ru-RU" sz="1600" dirty="0"/>
            </a:br>
            <a:r>
              <a:rPr lang="ru-RU" sz="1600" dirty="0" smtClean="0"/>
              <a:t>   1713 </a:t>
            </a:r>
            <a:r>
              <a:rPr lang="ru-RU" sz="1600" dirty="0"/>
              <a:t>год, введение акта, по которому лицу, заявившему на мздоимца, доставалось все его имущество вплоть до должности, а так же вводилась уголовная ответственность для лиц, дающих взятку.</a:t>
            </a:r>
            <a:br>
              <a:rPr lang="ru-RU" sz="1600" dirty="0"/>
            </a:br>
            <a:r>
              <a:rPr lang="ru-RU" sz="1600" dirty="0" smtClean="0"/>
              <a:t>    </a:t>
            </a:r>
            <a:r>
              <a:rPr lang="ru-RU" sz="1600" i="1" dirty="0" smtClean="0"/>
              <a:t>«</a:t>
            </a:r>
            <a:r>
              <a:rPr lang="ru-RU" sz="2000" i="1" dirty="0">
                <a:latin typeface="Monotype Corsiva" pitchFamily="66" charset="0"/>
              </a:rPr>
              <a:t>Для предотвращения </a:t>
            </a:r>
            <a:r>
              <a:rPr lang="ru-RU" sz="2000" i="1" dirty="0" err="1">
                <a:latin typeface="Monotype Corsiva" pitchFamily="66" charset="0"/>
              </a:rPr>
              <a:t>впред</a:t>
            </a:r>
            <a:r>
              <a:rPr lang="ru-RU" sz="2000" i="1" dirty="0">
                <a:latin typeface="Monotype Corsiva" pitchFamily="66" charset="0"/>
              </a:rPr>
              <a:t> подобных явлений велю как взявших деньги, так и давших положить на плаху, и от плахи подняв, бить кнутом без пощады и </a:t>
            </a:r>
            <a:r>
              <a:rPr lang="ru-RU" sz="2000" i="1" dirty="0" smtClean="0">
                <a:latin typeface="Monotype Corsiva" pitchFamily="66" charset="0"/>
              </a:rPr>
              <a:t>        сослать </a:t>
            </a:r>
            <a:r>
              <a:rPr lang="ru-RU" sz="2000" i="1" dirty="0">
                <a:latin typeface="Monotype Corsiva" pitchFamily="66" charset="0"/>
              </a:rPr>
              <a:t>на каторги в Азов с женами и детьми и объявить во все города, села и волости: кто сделает это </a:t>
            </a:r>
            <a:r>
              <a:rPr lang="ru-RU" sz="2000" i="1" dirty="0" err="1">
                <a:latin typeface="Monotype Corsiva" pitchFamily="66" charset="0"/>
              </a:rPr>
              <a:t>впред</a:t>
            </a:r>
            <a:r>
              <a:rPr lang="ru-RU" sz="2000" i="1" dirty="0">
                <a:latin typeface="Monotype Corsiva" pitchFamily="66" charset="0"/>
              </a:rPr>
              <a:t>, тому быть в смертной казни без пощады</a:t>
            </a:r>
            <a:r>
              <a:rPr lang="ru-RU" sz="2000" i="1" dirty="0" smtClean="0">
                <a:latin typeface="Monotype Corsiva" pitchFamily="66" charset="0"/>
              </a:rPr>
              <a:t>» 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6146" name="Picture 2" descr="C:\Users\Galina\Desktop\Новая папка\scale_1200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212976"/>
            <a:ext cx="3724531" cy="296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1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Уголовное </a:t>
            </a:r>
            <a:r>
              <a:rPr lang="ru-RU" sz="1800" b="1" dirty="0"/>
              <a:t>уложение 1903 года</a:t>
            </a:r>
            <a:br>
              <a:rPr lang="ru-RU" sz="1800" b="1" dirty="0"/>
            </a:br>
            <a:r>
              <a:rPr lang="ru-RU" sz="1800" dirty="0"/>
              <a:t>Во время русско-японской войны мздоимство достигло небывалых масштабов и </a:t>
            </a:r>
            <a:r>
              <a:rPr lang="ru-RU" sz="1800" dirty="0" smtClean="0"/>
              <a:t>Николай</a:t>
            </a:r>
            <a:r>
              <a:rPr lang="en-US" sz="1800" dirty="0" smtClean="0"/>
              <a:t> </a:t>
            </a:r>
            <a:r>
              <a:rPr lang="en-US" sz="1800" dirty="0" err="1" smtClean="0"/>
              <a:t>ll</a:t>
            </a:r>
            <a:r>
              <a:rPr lang="en-US" sz="1800" dirty="0" smtClean="0"/>
              <a:t> </a:t>
            </a:r>
            <a:r>
              <a:rPr lang="ru-RU" sz="1800" dirty="0" smtClean="0"/>
              <a:t> </a:t>
            </a:r>
            <a:r>
              <a:rPr lang="ru-RU" sz="1800" dirty="0"/>
              <a:t>понимал, что необходимо что-то делать. В 1903 он принимает уголовное уложение и все чиновники, «пойманные за руку» отправлялись на каторгу и на них не распространялись амнистии. В 1911 году </a:t>
            </a:r>
            <a:r>
              <a:rPr lang="ru-RU" sz="1800" dirty="0" smtClean="0"/>
              <a:t>Николаю</a:t>
            </a:r>
            <a:r>
              <a:rPr lang="en-US" sz="1800" dirty="0" smtClean="0"/>
              <a:t> </a:t>
            </a:r>
            <a:r>
              <a:rPr lang="en-US" sz="1800" dirty="0" err="1" smtClean="0"/>
              <a:t>ll</a:t>
            </a:r>
            <a:r>
              <a:rPr lang="ru-RU" sz="1800" dirty="0" smtClean="0"/>
              <a:t> </a:t>
            </a:r>
            <a:r>
              <a:rPr lang="ru-RU" sz="1800" dirty="0"/>
              <a:t>подали законопроект «О наказуемости </a:t>
            </a:r>
            <a:r>
              <a:rPr lang="ru-RU" sz="1800" dirty="0" err="1"/>
              <a:t>лиходательства</a:t>
            </a:r>
            <a:r>
              <a:rPr lang="ru-RU" sz="1800" dirty="0"/>
              <a:t>» - о рассмотрении дачи взятки с точки зрения уголовного преступления, однако, ход этому закону не был дан.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7170" name="Picture 2" descr="C:\Users\Galina\Desktop\Новая папка\scale_1200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181" y="2548143"/>
            <a:ext cx="4686044" cy="317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44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607188" cy="1152128"/>
          </a:xfrm>
          <a:noFill/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Коррупция на сегодняшний день является одной из самых значимых проблем в России, что препятствует её социально — экономическому развитию и представляет угрозу национальной безопасности.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596680"/>
            <a:ext cx="7200800" cy="252948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Коррупция — серьёзная угроза для любого государства и общества, поэтому учитывая вышеизложенное Российская Федерация как великая и сильная страна, должна принимать любой вызов извне и решить очень значимую и глобальную проблему современности.</a:t>
            </a:r>
          </a:p>
          <a:p>
            <a:endParaRPr lang="ru-RU" dirty="0"/>
          </a:p>
        </p:txBody>
      </p:sp>
      <p:pic>
        <p:nvPicPr>
          <p:cNvPr id="8194" name="Picture 2" descr="C:\Users\Galina\Desktop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9861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8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83</TotalTime>
  <Words>66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ЦБС Верхнеуслонского муниципального района </vt:lpstr>
      <vt:lpstr>История взяточничества равна истории существования человечества. В русских летописях первые упоминания датируются XIII веком, правители Руси и России понимали, что с мздоимством нужно бороться любыми способами. Давайте же посмотрим кто и как искоренял коррупцию: </vt:lpstr>
      <vt:lpstr>Судебник 1497 года.   Пионером среди борцов с коррупцией на Руси был Иван III. В 1497 году был принят единый законодательный кодекс страны - Судебник. Именно в этом документе впервые казнокрадство и взяточничество было причислено к уголовному преступлению. </vt:lpstr>
      <vt:lpstr>Судебник 1550 года Иван Грозный принял Судебник 1550 года, согласно которому не только получение взятки – мздоимство, но и лихоимство – получение должностным лицом завышенных пошлин, каралось ничем иным как смертной казнью. </vt:lpstr>
      <vt:lpstr>   Соборное уложение 1649 года  При царе Алексее Михайловиче широкое распространение получило такое коррупционное преступление как: «вымогательство взятки». В суде дела решались в пользу того, кто «больше даст», его глава месяцами не выплачивал стрельцам жалование, что в конечном итоге привело к первому в истории народному выступлению против коррупции – Медному бунту. </vt:lpstr>
      <vt:lpstr>Указы 1713, 1714, 1715 годов. С расширением штата чиновников возросло количество прецедентов «материальной благодарности чиновников». Петр I видел всю сложившуюся ситуацию и решил начать неравную борьбу с личного примера. Петр Алексеевич стал жить только на свое воинское жалование</vt:lpstr>
      <vt:lpstr>        Однако, из этого предприятия ничего не вышло и чиновники не умерили своих аппетитов. Тогда Император переходит к решительным мерам:    1713 год, введение акта, по которому лицу, заявившему на мздоимца, доставалось все его имущество вплоть до должности, а так же вводилась уголовная ответственность для лиц, дающих взятку.     «Для предотвращения впред подобных явлений велю как взявших деньги, так и давших положить на плаху, и от плахи подняв, бить кнутом без пощады и         сослать на каторги в Азов с женами и детьми и объявить во все города, села и волости: кто сделает это впред, тому быть в смертной казни без пощады» </vt:lpstr>
      <vt:lpstr>  Уголовное уложение 1903 года Во время русско-японской войны мздоимство достигло небывалых масштабов и Николай ll  понимал, что необходимо что-то делать. В 1903 он принимает уголовное уложение и все чиновники, «пойманные за руку» отправлялись на каторгу и на них не распространялись амнистии. В 1911 году Николаю ll подали законопроект «О наказуемости лиходательства» - о рассмотрении дачи взятки с точки зрения уголовного преступления, однако, ход этому закону не был дан. </vt:lpstr>
      <vt:lpstr>   Коррупция на сегодняшний день является одной из самых значимых проблем в России, что препятствует её социально — экономическому развитию и представляет угрозу национальной безопасности.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Galina</cp:lastModifiedBy>
  <cp:revision>10</cp:revision>
  <dcterms:created xsi:type="dcterms:W3CDTF">2023-09-19T12:10:37Z</dcterms:created>
  <dcterms:modified xsi:type="dcterms:W3CDTF">2023-09-20T07:05:55Z</dcterms:modified>
</cp:coreProperties>
</file>